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8" r:id="rId1"/>
  </p:sldMasterIdLst>
  <p:notesMasterIdLst>
    <p:notesMasterId r:id="rId42"/>
  </p:notesMasterIdLst>
  <p:sldIdLst>
    <p:sldId id="636" r:id="rId2"/>
    <p:sldId id="258" r:id="rId3"/>
    <p:sldId id="259" r:id="rId4"/>
    <p:sldId id="637" r:id="rId5"/>
    <p:sldId id="496" r:id="rId6"/>
    <p:sldId id="498" r:id="rId7"/>
    <p:sldId id="484" r:id="rId8"/>
    <p:sldId id="486" r:id="rId9"/>
    <p:sldId id="487" r:id="rId10"/>
    <p:sldId id="488" r:id="rId11"/>
    <p:sldId id="489" r:id="rId12"/>
    <p:sldId id="490" r:id="rId13"/>
    <p:sldId id="491" r:id="rId14"/>
    <p:sldId id="492" r:id="rId15"/>
    <p:sldId id="493" r:id="rId16"/>
    <p:sldId id="494" r:id="rId17"/>
    <p:sldId id="638" r:id="rId18"/>
    <p:sldId id="449" r:id="rId19"/>
    <p:sldId id="450" r:id="rId20"/>
    <p:sldId id="451" r:id="rId21"/>
    <p:sldId id="452" r:id="rId22"/>
    <p:sldId id="453" r:id="rId23"/>
    <p:sldId id="442" r:id="rId24"/>
    <p:sldId id="443" r:id="rId25"/>
    <p:sldId id="446" r:id="rId26"/>
    <p:sldId id="639" r:id="rId27"/>
    <p:sldId id="497" r:id="rId28"/>
    <p:sldId id="499" r:id="rId29"/>
    <p:sldId id="500" r:id="rId30"/>
    <p:sldId id="501" r:id="rId31"/>
    <p:sldId id="502" r:id="rId32"/>
    <p:sldId id="503" r:id="rId33"/>
    <p:sldId id="504" r:id="rId34"/>
    <p:sldId id="508" r:id="rId35"/>
    <p:sldId id="509" r:id="rId36"/>
    <p:sldId id="510" r:id="rId37"/>
    <p:sldId id="511" r:id="rId38"/>
    <p:sldId id="512" r:id="rId39"/>
    <p:sldId id="513" r:id="rId40"/>
    <p:sldId id="640" r:id="rId41"/>
  </p:sldIdLst>
  <p:sldSz cx="9144000" cy="5715000" type="screen16x10"/>
  <p:notesSz cx="6858000" cy="9144000"/>
  <p:custDataLst>
    <p:tags r:id="rId4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60" autoAdjust="0"/>
    <p:restoredTop sz="94709"/>
  </p:normalViewPr>
  <p:slideViewPr>
    <p:cSldViewPr>
      <p:cViewPr varScale="1">
        <p:scale>
          <a:sx n="132" d="100"/>
          <a:sy n="132" d="100"/>
        </p:scale>
        <p:origin x="1248" y="160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-145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gs" Target="tags/tag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948B7-1CD5-4B3B-9BA8-271AD8C14FA3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41C8E-2B5A-47F8-8A2B-71011A6B1E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52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>
            <a:extLst>
              <a:ext uri="{FF2B5EF4-FFF2-40B4-BE49-F238E27FC236}">
                <a16:creationId xmlns:a16="http://schemas.microsoft.com/office/drawing/2014/main" id="{3560DD60-B888-5FD6-0081-3B2BD6CF209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es Placeholder 2">
            <a:extLst>
              <a:ext uri="{FF2B5EF4-FFF2-40B4-BE49-F238E27FC236}">
                <a16:creationId xmlns:a16="http://schemas.microsoft.com/office/drawing/2014/main" id="{F8F0A89C-DE17-E496-0551-266085D059B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FB6068FC-FC18-974D-12DB-F42153492E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D95C02D-AE22-B345-8681-84488ECB0D59}" type="slidenum">
              <a:rPr lang="en-GB" altLang="en-US" smtClean="0"/>
              <a:pPr/>
              <a:t>1</a:t>
            </a:fld>
            <a:endParaRPr lang="en-GB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>
            <a:extLst>
              <a:ext uri="{FF2B5EF4-FFF2-40B4-BE49-F238E27FC236}">
                <a16:creationId xmlns:a16="http://schemas.microsoft.com/office/drawing/2014/main" id="{3560DD60-B888-5FD6-0081-3B2BD6CF209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es Placeholder 2">
            <a:extLst>
              <a:ext uri="{FF2B5EF4-FFF2-40B4-BE49-F238E27FC236}">
                <a16:creationId xmlns:a16="http://schemas.microsoft.com/office/drawing/2014/main" id="{F8F0A89C-DE17-E496-0551-266085D059B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FB6068FC-FC18-974D-12DB-F42153492E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D95C02D-AE22-B345-8681-84488ECB0D59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038246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>
            <a:extLst>
              <a:ext uri="{FF2B5EF4-FFF2-40B4-BE49-F238E27FC236}">
                <a16:creationId xmlns:a16="http://schemas.microsoft.com/office/drawing/2014/main" id="{3560DD60-B888-5FD6-0081-3B2BD6CF209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es Placeholder 2">
            <a:extLst>
              <a:ext uri="{FF2B5EF4-FFF2-40B4-BE49-F238E27FC236}">
                <a16:creationId xmlns:a16="http://schemas.microsoft.com/office/drawing/2014/main" id="{F8F0A89C-DE17-E496-0551-266085D059B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FB6068FC-FC18-974D-12DB-F42153492E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D95C02D-AE22-B345-8681-84488ECB0D59}" type="slidenum">
              <a:rPr lang="en-GB" altLang="en-US" smtClean="0"/>
              <a:pPr/>
              <a:t>17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11056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>
            <a:extLst>
              <a:ext uri="{FF2B5EF4-FFF2-40B4-BE49-F238E27FC236}">
                <a16:creationId xmlns:a16="http://schemas.microsoft.com/office/drawing/2014/main" id="{3560DD60-B888-5FD6-0081-3B2BD6CF209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es Placeholder 2">
            <a:extLst>
              <a:ext uri="{FF2B5EF4-FFF2-40B4-BE49-F238E27FC236}">
                <a16:creationId xmlns:a16="http://schemas.microsoft.com/office/drawing/2014/main" id="{F8F0A89C-DE17-E496-0551-266085D059B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FB6068FC-FC18-974D-12DB-F42153492E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D95C02D-AE22-B345-8681-84488ECB0D59}" type="slidenum">
              <a:rPr lang="en-GB" altLang="en-US" smtClean="0"/>
              <a:pPr/>
              <a:t>26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245016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>
            <a:extLst>
              <a:ext uri="{FF2B5EF4-FFF2-40B4-BE49-F238E27FC236}">
                <a16:creationId xmlns:a16="http://schemas.microsoft.com/office/drawing/2014/main" id="{3560DD60-B888-5FD6-0081-3B2BD6CF209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es Placeholder 2">
            <a:extLst>
              <a:ext uri="{FF2B5EF4-FFF2-40B4-BE49-F238E27FC236}">
                <a16:creationId xmlns:a16="http://schemas.microsoft.com/office/drawing/2014/main" id="{F8F0A89C-DE17-E496-0551-266085D059B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FB6068FC-FC18-974D-12DB-F42153492E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D95C02D-AE22-B345-8681-84488ECB0D59}" type="slidenum">
              <a:rPr lang="en-GB" altLang="en-US" smtClean="0"/>
              <a:pPr/>
              <a:t>40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461469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E61D1-3074-DFCA-D757-2F3F0E14E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0435E-DC4D-ED4E-BE98-D9E810ED08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4CB65-A680-1907-0566-91C7978C7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15036-BEB3-B894-1346-B3D4C253D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8A48D-C702-2A72-3053-E9EB98BC5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01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4318C-4D75-FC4C-E27E-4FC71B6F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06B51F-1FE1-CF17-011F-7E8126B7A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FBC72-14CC-808C-4F14-07175064B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E01BC-D8D6-30E8-B0D9-9644AE5BD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8B92D-4425-2B1A-BB94-87D75D336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972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8D7955-91D0-E846-5C75-44E2A25915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7A879D-2188-89B7-3849-66FB0699B9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60052-EDB8-4A53-C04B-DEC3AE592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16749-51F2-74CF-50ED-7BF7BC0EF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E16BA-0D19-024A-6C1B-84EC8E2A8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019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8176" y="5314473"/>
            <a:ext cx="258624" cy="2692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329123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357FA-7BD0-7651-C92B-7ECD67A3E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3DD8C-B08C-353F-C081-6ABCFD5B2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44EEE-EAE7-B479-72CE-AA88A9BD4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B9F23-BEA0-8489-3CCD-92A8A924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6CB74-BACB-225C-9DBA-6534F0DA4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8374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122D8-0EB3-8FF6-BB2D-7ED4D9069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C72ED6-0AF2-1F87-EAE4-2C624950C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4650D-B096-639E-BF24-EA645DA27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17650E-A4B6-D1CB-62CA-30BC02858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AB7E2-293F-C712-DEBC-2717050A6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846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70E2D-301C-C76D-B18F-161ACED0E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9F0D8-3AB9-3410-03F8-71ACBB7171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101B23-326E-F57C-E66B-C52A9D8CB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EDAF5-FDF4-92A7-D7A8-DCA710456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CCB62E-B29B-C0E6-1AFC-82A556BB4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822EC-E437-E895-D386-5FD6091D4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9667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1A85C-45F8-2DC8-4B37-5C42414B8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53B39-5E59-3AA7-AF8C-2F1213B21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4270D9-A70C-DCAA-3219-DC7AC52FB9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8F317D-CDE2-C258-3956-35166DBDF0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14F0B0-651E-82BF-E6B7-9A57D10E1D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90BB49-77A5-29B0-9BB0-82A587999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3FD76F-3024-C4F9-0395-B3C530AB7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7ADD75-CA6F-EEA4-5A06-A776F5395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291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59394-FCE8-9FF2-994C-8E27C0481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62D6BF-118D-78B1-8EAB-94004597E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B15C7B-324A-8E81-2736-1B9D9AC7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82ED90-B6CE-6433-E7FD-9675E069E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2342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5F9CBD-B222-A625-A683-6127F4A88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5AA39E-48AA-7F72-979A-0A7F462B6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8BEF54-8BAB-CE99-8B62-C98B0A5F0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8964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0EBE3-5E20-8835-2767-1A98135A0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989CD-29DB-B407-A835-C0327B0A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56F74-73DA-3B5B-8D98-DE0A362676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9B9A01-6D81-5F13-A7F5-7EDA17DD1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94D65-F8E8-6822-4F2B-0E75735B8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C3985D-E76B-789F-4951-644AB2F4A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1611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CB277-1CC5-78EF-BDCD-A8CB0F7BD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70FAE-2ADF-CA90-5A91-BEA77FFD50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87EF83-DA97-5F69-AEC3-AB8BDD3BC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25A04-8E6B-C999-EE07-1608BF005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EC07D-2EC8-2499-095A-0DB173B20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9743C-C509-FFA8-E270-E68475EB6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6479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5C0D31-C64E-E934-754F-58E72BFFA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99F54-50E3-EB5C-B81E-FED169425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538CD-F9FA-1F9D-D38B-CB9F45C55A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AB957-4B00-41E5-AEBE-B7F3541C14A7}" type="datetimeFigureOut">
              <a:rPr lang="en-GB" smtClean="0"/>
              <a:t>23/11/2022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3965D-DD41-66F3-E066-27996684E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62D66-9B87-ED3B-EBAB-EE548E0ECA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281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securityheader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84A3DB07-BED1-AD25-93AB-A0B5C30B0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2425700"/>
            <a:ext cx="5327650" cy="9525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en-US" b="1" dirty="0">
                <a:solidFill>
                  <a:srgbClr val="C00000"/>
                </a:solidFill>
              </a:rPr>
              <a:t>Tunnelling</a:t>
            </a:r>
            <a:br>
              <a:rPr lang="en-US" altLang="en-US" b="1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Basics.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TLS.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VPNs.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r>
              <a:rPr lang="en-US" altLang="en-US" sz="3000" b="1" dirty="0"/>
              <a:t>Prof Bill Buchanan OBE</a:t>
            </a:r>
            <a:br>
              <a:rPr lang="en-US" altLang="en-US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https://</a:t>
            </a:r>
            <a:r>
              <a:rPr lang="en-US" altLang="en-US" sz="2000" dirty="0" err="1">
                <a:solidFill>
                  <a:srgbClr val="C00000"/>
                </a:solidFill>
              </a:rPr>
              <a:t>asecuritysite.com</a:t>
            </a:r>
            <a:r>
              <a:rPr lang="en-US" altLang="en-US" sz="2000" dirty="0">
                <a:solidFill>
                  <a:srgbClr val="C00000"/>
                </a:solidFill>
              </a:rPr>
              <a:t>/tunnelling</a:t>
            </a:r>
            <a:br>
              <a:rPr lang="en-US" altLang="en-US" sz="2000" dirty="0">
                <a:solidFill>
                  <a:srgbClr val="C00000"/>
                </a:solidFill>
              </a:rPr>
            </a:br>
            <a:endParaRPr lang="en-US" altLang="en-US" sz="2000" dirty="0">
              <a:solidFill>
                <a:srgbClr val="C00000"/>
              </a:solidFill>
            </a:endParaRPr>
          </a:p>
        </p:txBody>
      </p:sp>
      <p:pic>
        <p:nvPicPr>
          <p:cNvPr id="3" name="Picture 2" descr="A mug on a map&#10;&#10;Description automatically generated with low confidence">
            <a:extLst>
              <a:ext uri="{FF2B5EF4-FFF2-40B4-BE49-F238E27FC236}">
                <a16:creationId xmlns:a16="http://schemas.microsoft.com/office/drawing/2014/main" id="{641FD218-597C-EFA6-4582-7B1EE21292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697260"/>
            <a:ext cx="4178300" cy="4140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331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495837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6351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433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061684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2058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38915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8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247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39939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8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4690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40963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8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5807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41987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8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5269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43011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8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948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84A3DB07-BED1-AD25-93AB-A0B5C30B0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2425700"/>
            <a:ext cx="5327650" cy="9525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en-US" b="1" dirty="0">
                <a:solidFill>
                  <a:srgbClr val="C00000"/>
                </a:solidFill>
              </a:rPr>
              <a:t>Tunnelling</a:t>
            </a:r>
            <a:br>
              <a:rPr lang="en-US" altLang="en-US" b="1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Basics.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TLS.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VPNs.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br>
              <a:rPr lang="en-US" altLang="en-US" sz="2000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r>
              <a:rPr lang="en-US" altLang="en-US" sz="3000" b="1" dirty="0"/>
              <a:t>Prof Bill Buchanan OBE</a:t>
            </a:r>
            <a:br>
              <a:rPr lang="en-US" altLang="en-US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https://</a:t>
            </a:r>
            <a:r>
              <a:rPr lang="en-US" altLang="en-US" sz="2000" dirty="0" err="1">
                <a:solidFill>
                  <a:srgbClr val="C00000"/>
                </a:solidFill>
              </a:rPr>
              <a:t>asecuritysite.com</a:t>
            </a:r>
            <a:r>
              <a:rPr lang="en-US" altLang="en-US" sz="2000" dirty="0">
                <a:solidFill>
                  <a:srgbClr val="C00000"/>
                </a:solidFill>
              </a:rPr>
              <a:t>/tunnelling</a:t>
            </a:r>
            <a:br>
              <a:rPr lang="en-US" altLang="en-US" sz="2000" dirty="0">
                <a:solidFill>
                  <a:srgbClr val="C00000"/>
                </a:solidFill>
              </a:rPr>
            </a:br>
            <a:endParaRPr lang="en-US" altLang="en-US" sz="2000" dirty="0">
              <a:solidFill>
                <a:srgbClr val="C00000"/>
              </a:solidFill>
            </a:endParaRPr>
          </a:p>
        </p:txBody>
      </p:sp>
      <p:pic>
        <p:nvPicPr>
          <p:cNvPr id="2" name="Picture 1" descr="A mug on a map&#10;&#10;Description automatically generated with low confidence">
            <a:extLst>
              <a:ext uri="{FF2B5EF4-FFF2-40B4-BE49-F238E27FC236}">
                <a16:creationId xmlns:a16="http://schemas.microsoft.com/office/drawing/2014/main" id="{61AC8C83-AE57-EFF1-EE8A-EB5A9930F4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697260"/>
            <a:ext cx="41783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5194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" y="0"/>
            <a:ext cx="9134509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9046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1"/>
            <a:ext cx="9108504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90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" y="946889"/>
            <a:ext cx="9144000" cy="4545122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Overview"/>
          <p:cNvSpPr txBox="1"/>
          <p:nvPr/>
        </p:nvSpPr>
        <p:spPr>
          <a:xfrm>
            <a:off x="-25400" y="30534"/>
            <a:ext cx="7886700" cy="64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4289" tIns="34289" rIns="34289" bIns="34289" anchor="ctr">
            <a:normAutofit/>
          </a:bodyPr>
          <a:lstStyle>
            <a:lvl1pPr defTabSz="762000">
              <a:lnSpc>
                <a:spcPct val="90000"/>
              </a:lnSpc>
              <a:defRPr sz="3000">
                <a:solidFill>
                  <a:srgbClr val="C00000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Overview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3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543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" y="0"/>
            <a:ext cx="9136341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4335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8104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72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02" y="0"/>
            <a:ext cx="9074201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7754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" y="0"/>
            <a:ext cx="9139903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695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84A3DB07-BED1-AD25-93AB-A0B5C30B0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2425700"/>
            <a:ext cx="5327650" cy="9525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en-US" b="1" dirty="0">
                <a:solidFill>
                  <a:srgbClr val="C00000"/>
                </a:solidFill>
              </a:rPr>
              <a:t>Tunnelling</a:t>
            </a:r>
            <a:br>
              <a:rPr lang="en-US" altLang="en-US" b="1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Basics.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TLS.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VPNs.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br>
              <a:rPr lang="en-US" altLang="en-US" sz="2000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r>
              <a:rPr lang="en-US" altLang="en-US" sz="3000" b="1" dirty="0"/>
              <a:t>Prof Bill Buchanan OBE</a:t>
            </a:r>
            <a:br>
              <a:rPr lang="en-US" altLang="en-US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https://</a:t>
            </a:r>
            <a:r>
              <a:rPr lang="en-US" altLang="en-US" sz="2000" dirty="0" err="1">
                <a:solidFill>
                  <a:srgbClr val="C00000"/>
                </a:solidFill>
              </a:rPr>
              <a:t>asecuritysite.com</a:t>
            </a:r>
            <a:r>
              <a:rPr lang="en-US" altLang="en-US" sz="2000" dirty="0">
                <a:solidFill>
                  <a:srgbClr val="C00000"/>
                </a:solidFill>
              </a:rPr>
              <a:t>/tunnelling</a:t>
            </a:r>
            <a:br>
              <a:rPr lang="en-US" altLang="en-US" sz="2000" dirty="0">
                <a:solidFill>
                  <a:srgbClr val="C00000"/>
                </a:solidFill>
              </a:rPr>
            </a:br>
            <a:endParaRPr lang="en-US" altLang="en-US" sz="2000" dirty="0">
              <a:solidFill>
                <a:srgbClr val="C00000"/>
              </a:solidFill>
            </a:endParaRPr>
          </a:p>
        </p:txBody>
      </p:sp>
      <p:pic>
        <p:nvPicPr>
          <p:cNvPr id="2" name="Picture 1" descr="A mug on a map&#10;&#10;Description automatically generated with low confidence">
            <a:extLst>
              <a:ext uri="{FF2B5EF4-FFF2-40B4-BE49-F238E27FC236}">
                <a16:creationId xmlns:a16="http://schemas.microsoft.com/office/drawing/2014/main" id="{9EF353A9-14F0-6442-FC01-94763350E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697260"/>
            <a:ext cx="41783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8494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041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5300806"/>
              </p:ext>
            </p:extLst>
          </p:nvPr>
        </p:nvGraphicFramePr>
        <p:xfrm>
          <a:off x="777875" y="0"/>
          <a:ext cx="7621588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7875" y="0"/>
                        <a:ext cx="7621588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66602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2467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4523385"/>
              </p:ext>
            </p:extLst>
          </p:nvPr>
        </p:nvGraphicFramePr>
        <p:xfrm>
          <a:off x="742950" y="0"/>
          <a:ext cx="7621588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2950" y="0"/>
                        <a:ext cx="7621588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35919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3491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3293912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1411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Screenshot 2019-03-08 at 12.49.47.png" descr="Screenshot 2019-03-08 at 12.49.47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44" y="517012"/>
            <a:ext cx="7049141" cy="4967339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59" name="Screenshot 2019-03-08 at 12.48.32.png" descr="Screenshot 2019-03-08 at 12.48.32.png">
            <a:hlinkClick r:id="rId2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304271"/>
            <a:ext cx="8304672" cy="51800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451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5863555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70011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553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3199919"/>
              </p:ext>
            </p:extLst>
          </p:nvPr>
        </p:nvGraphicFramePr>
        <p:xfrm>
          <a:off x="777875" y="0"/>
          <a:ext cx="7621588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7875" y="0"/>
                        <a:ext cx="7621588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17550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656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8864690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61239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7587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601960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0478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168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0696505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51317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2707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3195494"/>
              </p:ext>
            </p:extLst>
          </p:nvPr>
        </p:nvGraphicFramePr>
        <p:xfrm>
          <a:off x="777875" y="0"/>
          <a:ext cx="7621588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7875" y="0"/>
                        <a:ext cx="7621588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17556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3731" name="Object 8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7908599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9016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475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4142901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45389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577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295189"/>
              </p:ext>
            </p:extLst>
          </p:nvPr>
        </p:nvGraphicFramePr>
        <p:xfrm>
          <a:off x="742950" y="0"/>
          <a:ext cx="7621588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2950" y="0"/>
                        <a:ext cx="7621588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57523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680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5882214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5614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84A3DB07-BED1-AD25-93AB-A0B5C30B0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2425700"/>
            <a:ext cx="5327650" cy="9525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en-US" b="1" dirty="0">
                <a:solidFill>
                  <a:srgbClr val="C00000"/>
                </a:solidFill>
              </a:rPr>
              <a:t>Tunnelling</a:t>
            </a:r>
            <a:br>
              <a:rPr lang="en-US" altLang="en-US" b="1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Basics.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TLS.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VPNs.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br>
              <a:rPr lang="en-US" altLang="en-US" sz="2000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r>
              <a:rPr lang="en-US" altLang="en-US" sz="3000" b="1" dirty="0"/>
              <a:t>Prof Bill Buchanan OBE</a:t>
            </a:r>
            <a:br>
              <a:rPr lang="en-US" altLang="en-US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https://</a:t>
            </a:r>
            <a:r>
              <a:rPr lang="en-US" altLang="en-US" sz="2000" dirty="0" err="1">
                <a:solidFill>
                  <a:srgbClr val="C00000"/>
                </a:solidFill>
              </a:rPr>
              <a:t>asecuritysite.com</a:t>
            </a:r>
            <a:r>
              <a:rPr lang="en-US" altLang="en-US" sz="2000" dirty="0">
                <a:solidFill>
                  <a:srgbClr val="C00000"/>
                </a:solidFill>
              </a:rPr>
              <a:t>/tunnelling</a:t>
            </a:r>
            <a:br>
              <a:rPr lang="en-US" altLang="en-US" sz="2000" dirty="0">
                <a:solidFill>
                  <a:srgbClr val="C00000"/>
                </a:solidFill>
              </a:rPr>
            </a:br>
            <a:endParaRPr lang="en-US" altLang="en-US" sz="2000" dirty="0">
              <a:solidFill>
                <a:srgbClr val="C00000"/>
              </a:solidFill>
            </a:endParaRPr>
          </a:p>
        </p:txBody>
      </p:sp>
      <p:pic>
        <p:nvPicPr>
          <p:cNvPr id="2" name="Picture 1" descr="A mug on a map&#10;&#10;Description automatically generated with low confidence">
            <a:extLst>
              <a:ext uri="{FF2B5EF4-FFF2-40B4-BE49-F238E27FC236}">
                <a16:creationId xmlns:a16="http://schemas.microsoft.com/office/drawing/2014/main" id="{30D881E0-B668-D060-D442-AD1B5A36D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697260"/>
            <a:ext cx="41783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9133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84A3DB07-BED1-AD25-93AB-A0B5C30B0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13" y="2425700"/>
            <a:ext cx="5327650" cy="9525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en-US" b="1" dirty="0">
                <a:solidFill>
                  <a:srgbClr val="C00000"/>
                </a:solidFill>
              </a:rPr>
              <a:t>Tunnelling</a:t>
            </a:r>
            <a:br>
              <a:rPr lang="en-US" altLang="en-US" b="1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Basics.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TLS.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VPNs.</a:t>
            </a:r>
            <a:br>
              <a:rPr lang="en-US" altLang="en-US" sz="2000" dirty="0">
                <a:solidFill>
                  <a:srgbClr val="C00000"/>
                </a:solidFill>
              </a:rPr>
            </a:br>
            <a:br>
              <a:rPr lang="en-US" altLang="en-US" sz="2000" dirty="0">
                <a:solidFill>
                  <a:srgbClr val="C00000"/>
                </a:solidFill>
              </a:rPr>
            </a:br>
            <a:br>
              <a:rPr lang="en-US" altLang="en-US" b="1" dirty="0">
                <a:solidFill>
                  <a:srgbClr val="C00000"/>
                </a:solidFill>
              </a:rPr>
            </a:br>
            <a:r>
              <a:rPr lang="en-US" altLang="en-US" sz="3000" b="1" dirty="0"/>
              <a:t>Prof Bill Buchanan OBE</a:t>
            </a:r>
            <a:br>
              <a:rPr lang="en-US" altLang="en-US" dirty="0">
                <a:solidFill>
                  <a:srgbClr val="C00000"/>
                </a:solidFill>
              </a:rPr>
            </a:br>
            <a:r>
              <a:rPr lang="en-US" altLang="en-US" sz="2000" dirty="0">
                <a:solidFill>
                  <a:srgbClr val="C00000"/>
                </a:solidFill>
              </a:rPr>
              <a:t>https://</a:t>
            </a:r>
            <a:r>
              <a:rPr lang="en-US" altLang="en-US" sz="2000" dirty="0" err="1">
                <a:solidFill>
                  <a:srgbClr val="C00000"/>
                </a:solidFill>
              </a:rPr>
              <a:t>asecuritysite.com</a:t>
            </a:r>
            <a:r>
              <a:rPr lang="en-US" altLang="en-US" sz="2000" dirty="0">
                <a:solidFill>
                  <a:srgbClr val="C00000"/>
                </a:solidFill>
              </a:rPr>
              <a:t>/tunnelling</a:t>
            </a:r>
            <a:br>
              <a:rPr lang="en-US" altLang="en-US" sz="2000" dirty="0">
                <a:solidFill>
                  <a:srgbClr val="C00000"/>
                </a:solidFill>
              </a:rPr>
            </a:br>
            <a:endParaRPr lang="en-US" altLang="en-US" sz="2000" dirty="0">
              <a:solidFill>
                <a:srgbClr val="C00000"/>
              </a:solidFill>
            </a:endParaRPr>
          </a:p>
        </p:txBody>
      </p:sp>
      <p:pic>
        <p:nvPicPr>
          <p:cNvPr id="2" name="Picture 1" descr="A mug on a map&#10;&#10;Description automatically generated with low confidence">
            <a:extLst>
              <a:ext uri="{FF2B5EF4-FFF2-40B4-BE49-F238E27FC236}">
                <a16:creationId xmlns:a16="http://schemas.microsoft.com/office/drawing/2014/main" id="{9EF353A9-14F0-6442-FC01-94763350E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697260"/>
            <a:ext cx="41783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0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5939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9457290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99093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144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3809770"/>
              </p:ext>
            </p:extLst>
          </p:nvPr>
        </p:nvGraphicFramePr>
        <p:xfrm>
          <a:off x="777875" y="0"/>
          <a:ext cx="7621588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7875" y="0"/>
                        <a:ext cx="7621588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3464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921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1438346"/>
              </p:ext>
            </p:extLst>
          </p:nvPr>
        </p:nvGraphicFramePr>
        <p:xfrm>
          <a:off x="742950" y="0"/>
          <a:ext cx="7621588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2950" y="0"/>
                        <a:ext cx="7621588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6993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1267" name="Object 8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3384475"/>
              </p:ext>
            </p:extLst>
          </p:nvPr>
        </p:nvGraphicFramePr>
        <p:xfrm>
          <a:off x="760413" y="0"/>
          <a:ext cx="7621587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0"/>
                        <a:ext cx="7621587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4257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2291" name="Object 8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3622643"/>
              </p:ext>
            </p:extLst>
          </p:nvPr>
        </p:nvGraphicFramePr>
        <p:xfrm>
          <a:off x="777875" y="0"/>
          <a:ext cx="7621588" cy="574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2457688" imgH="9397730" progId="Visio.Drawing.11">
                  <p:embed/>
                </p:oleObj>
              </mc:Choice>
              <mc:Fallback>
                <p:oleObj name="Visio" r:id="rId2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7875" y="0"/>
                        <a:ext cx="7621588" cy="5749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33536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OWBARVISIBLE" val="True"/>
  <p:tag name="CSVFORMAT" val="0"/>
  <p:tag name="COUNTDOWNSTYLE" val="-1"/>
  <p:tag name="COUNTDOWNSECONDS" val="10"/>
  <p:tag name="BACKUPSESSIONS" val="True"/>
  <p:tag name="REVIEWONLY" val="False"/>
  <p:tag name="RACEENDPOINTS" val="100"/>
  <p:tag name="PARTICIPANTSINLEADERBOARD" val="5"/>
  <p:tag name="BUBBLESIZEVISIBLE" val="True"/>
  <p:tag name="CUSTOMGRIDBACKCOLOR" val="-722948"/>
  <p:tag name="CUSTOMCELLBACKCOLOR3" val="-268652"/>
  <p:tag name="DISPLAYDEVICENUMBER" val="True"/>
  <p:tag name="AUTOSIZEGRID" val="True"/>
  <p:tag name="POLLINGCYCLE" val="2"/>
  <p:tag name="INCLUDENONRESPONDERS" val="False"/>
  <p:tag name="CORRECTPOINTVALUE" val="1"/>
  <p:tag name="ZEROBASED" val="False"/>
  <p:tag name="FIBDISPLAYRESULTS" val="True"/>
  <p:tag name="PRRESPONSE1" val="10"/>
  <p:tag name="PRRESPONSE5" val="6"/>
  <p:tag name="PRRESPONSE9" val="2"/>
  <p:tag name="USESECONDARYMONITOR" val="True"/>
  <p:tag name="ANSWERNOWTEXT" val="Answer Now"/>
  <p:tag name="INPUTSOURCE" val="1"/>
  <p:tag name="CHARTVALUEFORMAT" val="0%"/>
  <p:tag name="STDCHART" val="1"/>
  <p:tag name="TEAMSINLEADERBOARD" val="5"/>
  <p:tag name="BUBBLEGROUPING" val="3"/>
  <p:tag name="CUSTOMCELLBACKCOLOR2" val="-13395457"/>
  <p:tag name="DISPLAYDEVICEID" val="True"/>
  <p:tag name="GRIDPOSITION" val="1"/>
  <p:tag name="RESETCHARTS" val="True"/>
  <p:tag name="INCORRECTPOINTVALUE" val="0"/>
  <p:tag name="CHARTSCALE" val="True"/>
  <p:tag name="FIBDISPLAYKEYWORDS" val="True"/>
  <p:tag name="PRRESPONSE6" val="5"/>
  <p:tag name="SHOWFLASHWARNING" val="True"/>
  <p:tag name="RESPCOUNTERSTYLE" val="-1"/>
  <p:tag name="ALLOWDUPLICATES" val="False"/>
  <p:tag name="AUTOUPDATEALIASES" val="True"/>
  <p:tag name="MAXRESPONDERS" val="5"/>
  <p:tag name="CUSTOMCELLFORECOLOR" val="-16777216"/>
  <p:tag name="DISPLAYNAME" val="True"/>
  <p:tag name="GRIDFONTSIZE" val="12"/>
  <p:tag name="INCLUDEPPT" val="True"/>
  <p:tag name="AUTOADJUSTPARTRANGE" val="True"/>
  <p:tag name="PRRESPONSE2" val="9"/>
  <p:tag name="PRRESPONSE8" val="3"/>
  <p:tag name="POWERPOINTVERSION" val="14.0"/>
  <p:tag name="RESPCOUNTERFORMAT" val="0"/>
  <p:tag name="AUTOADVANCE" val="False"/>
  <p:tag name="SKIPREMAININGRACESLIDES" val="True"/>
  <p:tag name="CUSTOMCELLBACKCOLOR1" val="-657956"/>
  <p:tag name="GRIDROTATIONINTERVAL" val="2"/>
  <p:tag name="MULTIRESPDIVISOR" val="1"/>
  <p:tag name="ADVANCEDSETTINGSVIEW" val="False"/>
  <p:tag name="PRRESPONSE4" val="7"/>
  <p:tag name="TPVERSION" val="2008"/>
  <p:tag name="RESPTABLESTYLE" val="-1"/>
  <p:tag name="RACERSMAXDISPLAYED" val="5"/>
  <p:tag name="DEFAULTNUMTEAMS" val="5"/>
  <p:tag name="GRIDSIZE" val="{Width=800, Height=600}"/>
  <p:tag name="REALTIMEBACKUP" val="False"/>
  <p:tag name="PRRESPONSE3" val="8"/>
  <p:tag name="SAVECSVWITHSESSION" val="True"/>
  <p:tag name="BACKUPMAINTENANCE" val="7"/>
  <p:tag name="BUBBLEVALUEFORMAT" val="0.0"/>
  <p:tag name="CHARTCOLORS" val="0"/>
  <p:tag name="FIBNUMRESULTS" val="5"/>
  <p:tag name="ALWAYSOPENPOLL" val="False"/>
  <p:tag name="ROTATIONINTERVAL" val="2"/>
  <p:tag name="USESCHEMECOLORS" val="True"/>
  <p:tag name="REALTIMEBACKUPPATH" val="(None)"/>
  <p:tag name="BULLETTYPE" val="3"/>
  <p:tag name="BUBBLENAMEVISIBLE" val="True"/>
  <p:tag name="ALLOWUSERFEEDBACK" val="True"/>
  <p:tag name="ANSWERNOWSTYLE" val="-1"/>
  <p:tag name="GRIDOPACITY" val="90"/>
  <p:tag name="PRRESPONSE10" val="1"/>
  <p:tag name="CHARTLABELS" val="1"/>
  <p:tag name="RACEANIMATIONSPEED" val="3"/>
  <p:tag name="NUMRESPONSES" val="1"/>
  <p:tag name="CUSTOMCELLBACKCOLOR4" val="-8355712"/>
  <p:tag name="PRRESPONSE7" val="4"/>
  <p:tag name="FIBINCLUDEOTHER" val="True"/>
  <p:tag name="DELIMITERS" val="3.1"/>
  <p:tag name="EXPANDSHOWBAR" val="True"/>
  <p:tag name="TASKPANEKEY" val="dafbef08-a348-49d7-bea5-b86f92686b8d"/>
  <p:tag name="TPFULLVERSION" val="4.3.2.117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3608</TotalTime>
  <Words>144</Words>
  <Application>Microsoft Macintosh PowerPoint</Application>
  <PresentationFormat>On-screen Show (16:10)</PresentationFormat>
  <Paragraphs>11</Paragraphs>
  <Slides>40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Office Theme</vt:lpstr>
      <vt:lpstr>Visio</vt:lpstr>
      <vt:lpstr>Tunnelling  Basics. TLS. VPNs.  Prof Bill Buchanan OBE https://asecuritysite.com/tunnelling </vt:lpstr>
      <vt:lpstr>PowerPoint Presentation</vt:lpstr>
      <vt:lpstr>PowerPoint Presentation</vt:lpstr>
      <vt:lpstr>Tunnelling   Basics. TLS. VPNs.   Prof Bill Buchanan OBE https://asecuritysite.com/tunnelling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Tunnelling   Basics. TLS. VPNs.   Prof Bill Buchanan OBE https://asecuritysite.com/tunnelling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Tunnelling   Basics. TLS. VPNs.   Prof Bill Buchanan OBE https://asecuritysite.com/tunnelling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Tunnelling   Basics. TLS. VPNs.   Prof Bill Buchanan OBE https://asecuritysite.com/tunnelling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edinsiaf</dc:creator>
  <cp:lastModifiedBy>Buchanan, Bill</cp:lastModifiedBy>
  <cp:revision>150</cp:revision>
  <dcterms:created xsi:type="dcterms:W3CDTF">2012-09-04T19:54:08Z</dcterms:created>
  <dcterms:modified xsi:type="dcterms:W3CDTF">2022-11-24T06:30:33Z</dcterms:modified>
</cp:coreProperties>
</file>